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
  </p:notesMasterIdLst>
  <p:sldIdLst>
    <p:sldId id="256" r:id="rId2"/>
    <p:sldId id="257" r:id="rId3"/>
    <p:sldId id="263" r:id="rId4"/>
    <p:sldId id="265" r:id="rId5"/>
    <p:sldId id="262" r:id="rId6"/>
    <p:sldId id="264" r:id="rId7"/>
    <p:sldId id="258" r:id="rId8"/>
    <p:sldId id="259" r:id="rId9"/>
    <p:sldId id="260" r:id="rId10"/>
    <p:sldId id="26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6" autoAdjust="0"/>
    <p:restoredTop sz="83777" autoAdjust="0"/>
  </p:normalViewPr>
  <p:slideViewPr>
    <p:cSldViewPr snapToGrid="0">
      <p:cViewPr varScale="1">
        <p:scale>
          <a:sx n="93" d="100"/>
          <a:sy n="93" d="100"/>
        </p:scale>
        <p:origin x="127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518E19-E7FB-4F4B-A695-A8ED610365B7}" type="datetimeFigureOut">
              <a:rPr lang="en-US" smtClean="0"/>
              <a:t>10/9/2023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611505-9121-42E7-BDC6-72F36294624A}" type="slidenum">
              <a:rPr lang="en-US" smtClean="0"/>
              <a:t>‹#›</a:t>
            </a:fld>
            <a:endParaRPr lang="en-US"/>
          </a:p>
        </p:txBody>
      </p:sp>
    </p:spTree>
    <p:extLst>
      <p:ext uri="{BB962C8B-B14F-4D97-AF65-F5344CB8AC3E}">
        <p14:creationId xmlns:p14="http://schemas.microsoft.com/office/powerpoint/2010/main" val="40316724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11505-9121-42E7-BDC6-72F36294624A}" type="slidenum">
              <a:rPr lang="en-US" smtClean="0"/>
              <a:t>4</a:t>
            </a:fld>
            <a:endParaRPr lang="en-US"/>
          </a:p>
        </p:txBody>
      </p:sp>
    </p:spTree>
    <p:extLst>
      <p:ext uri="{BB962C8B-B14F-4D97-AF65-F5344CB8AC3E}">
        <p14:creationId xmlns:p14="http://schemas.microsoft.com/office/powerpoint/2010/main" val="2615437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Dual core ARM processor</a:t>
            </a:r>
          </a:p>
          <a:p>
            <a:r>
              <a:rPr lang="en-US" dirty="0"/>
              <a:t>264 kB internal RAM</a:t>
            </a:r>
          </a:p>
          <a:p>
            <a:r>
              <a:rPr lang="en-US" dirty="0"/>
              <a:t>2MB onboard flash</a:t>
            </a:r>
          </a:p>
          <a:p>
            <a:r>
              <a:rPr lang="en-US" dirty="0"/>
              <a:t>2.4GHz </a:t>
            </a:r>
            <a:r>
              <a:rPr lang="en-US" dirty="0" err="1"/>
              <a:t>wifi</a:t>
            </a:r>
            <a:endParaRPr lang="en-US" dirty="0"/>
          </a:p>
          <a:p>
            <a:r>
              <a:rPr lang="en-US" dirty="0"/>
              <a:t>5.2 Bluetooth</a:t>
            </a:r>
          </a:p>
          <a:p>
            <a:r>
              <a:rPr lang="en-US" dirty="0"/>
              <a:t>26 GPIO pins</a:t>
            </a:r>
          </a:p>
          <a:p>
            <a:r>
              <a:rPr lang="en-US" dirty="0"/>
              <a:t>2 I2C buses, 2 SPI, 2 UART</a:t>
            </a:r>
          </a:p>
          <a:p>
            <a:r>
              <a:rPr lang="en-US" dirty="0"/>
              <a:t>16 PWM channels</a:t>
            </a:r>
          </a:p>
          <a:p>
            <a:r>
              <a:rPr lang="en-US" dirty="0"/>
              <a:t>8 PIO</a:t>
            </a:r>
          </a:p>
          <a:p>
            <a:endParaRPr lang="en-US" dirty="0"/>
          </a:p>
        </p:txBody>
      </p:sp>
      <p:sp>
        <p:nvSpPr>
          <p:cNvPr id="4" name="Slide Number Placeholder 3"/>
          <p:cNvSpPr>
            <a:spLocks noGrp="1"/>
          </p:cNvSpPr>
          <p:nvPr>
            <p:ph type="sldNum" sz="quarter" idx="5"/>
          </p:nvPr>
        </p:nvSpPr>
        <p:spPr/>
        <p:txBody>
          <a:bodyPr/>
          <a:lstStyle/>
          <a:p>
            <a:fld id="{4F611505-9121-42E7-BDC6-72F36294624A}" type="slidenum">
              <a:rPr lang="en-US" smtClean="0"/>
              <a:t>5</a:t>
            </a:fld>
            <a:endParaRPr lang="en-US"/>
          </a:p>
        </p:txBody>
      </p:sp>
    </p:spTree>
    <p:extLst>
      <p:ext uri="{BB962C8B-B14F-4D97-AF65-F5344CB8AC3E}">
        <p14:creationId xmlns:p14="http://schemas.microsoft.com/office/powerpoint/2010/main" val="29647915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https://www.ti.com/lit/wp/sloa190b/sloa190b.pdf?ts=1696803870049&amp;ref_url=https%253A%252F%252Fwww.google.com%252F#:~:text=Theory%20of%20Operation,illustrates%20the%20basic%20TOF%20concept.</a:t>
            </a:r>
          </a:p>
        </p:txBody>
      </p:sp>
      <p:sp>
        <p:nvSpPr>
          <p:cNvPr id="4" name="Slide Number Placeholder 3"/>
          <p:cNvSpPr>
            <a:spLocks noGrp="1"/>
          </p:cNvSpPr>
          <p:nvPr>
            <p:ph type="sldNum" sz="quarter" idx="5"/>
          </p:nvPr>
        </p:nvSpPr>
        <p:spPr/>
        <p:txBody>
          <a:bodyPr/>
          <a:lstStyle/>
          <a:p>
            <a:fld id="{4F611505-9121-42E7-BDC6-72F36294624A}" type="slidenum">
              <a:rPr lang="en-US" smtClean="0"/>
              <a:t>6</a:t>
            </a:fld>
            <a:endParaRPr lang="en-US"/>
          </a:p>
        </p:txBody>
      </p:sp>
    </p:spTree>
    <p:extLst>
      <p:ext uri="{BB962C8B-B14F-4D97-AF65-F5344CB8AC3E}">
        <p14:creationId xmlns:p14="http://schemas.microsoft.com/office/powerpoint/2010/main" val="235117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F611505-9121-42E7-BDC6-72F36294624A}" type="slidenum">
              <a:rPr lang="en-US" smtClean="0"/>
              <a:t>7</a:t>
            </a:fld>
            <a:endParaRPr lang="en-US"/>
          </a:p>
        </p:txBody>
      </p:sp>
    </p:spTree>
    <p:extLst>
      <p:ext uri="{BB962C8B-B14F-4D97-AF65-F5344CB8AC3E}">
        <p14:creationId xmlns:p14="http://schemas.microsoft.com/office/powerpoint/2010/main" val="3262344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For the ultrasonic pulses to begin, the trigger pin needs to be set HIGH for </a:t>
                </a:r>
                <a14:m>
                  <m:oMath xmlns:m="http://schemas.openxmlformats.org/officeDocument/2006/math">
                    <m:r>
                      <a:rPr lang="en-US" sz="1800" i="1">
                        <a:effectLst/>
                        <a:latin typeface="Cambria Math" panose="02040503050406030204" pitchFamily="18" charset="0"/>
                        <a:ea typeface="Calibri" panose="020F0502020204030204" pitchFamily="34" charset="0"/>
                      </a:rPr>
                      <m:t>10</m:t>
                    </m:r>
                    <m:r>
                      <a:rPr lang="en-US" sz="1800" i="1">
                        <a:effectLst/>
                        <a:latin typeface="Cambria Math" panose="02040503050406030204" pitchFamily="18" charset="0"/>
                        <a:ea typeface="Calibri" panose="020F0502020204030204" pitchFamily="34" charset="0"/>
                      </a:rPr>
                      <m:t>𝜇</m:t>
                    </m:r>
                    <m:r>
                      <a:rPr lang="en-US" sz="1800" i="1">
                        <a:effectLst/>
                        <a:latin typeface="Cambria Math" panose="02040503050406030204" pitchFamily="18" charset="0"/>
                        <a:ea typeface="Calibri" panose="020F0502020204030204" pitchFamily="34" charset="0"/>
                      </a:rPr>
                      <m:t>𝑠</m:t>
                    </m:r>
                  </m:oMath>
                </a14:m>
                <a:r>
                  <a:rPr lang="en-US" sz="1800" dirty="0">
                    <a:effectLst/>
                    <a:latin typeface="Times New Roman" panose="02020603050405020304" pitchFamily="18" charset="0"/>
                    <a:ea typeface="Calibri" panose="020F0502020204030204" pitchFamily="34" charset="0"/>
                  </a:rPr>
                  <a:t> and then left LOW for 60ms to avoid any interference. The echo pin is then used to measure the pulse time. Once the signal is sent, the echo pin goes HIGH, and when the signal is received, it drops to LOW. </a:t>
                </a:r>
              </a:p>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Calibri" panose="020F0502020204030204" pitchFamily="34" charset="0"/>
                  </a:rPr>
                  <a:t>For the ultrasonic pulses to begin, the trigger pin needs to be set HIGH for </a:t>
                </a:r>
                <a:r>
                  <a:rPr lang="en-US" sz="1800" i="0">
                    <a:effectLst/>
                    <a:latin typeface="Cambria Math" panose="02040503050406030204" pitchFamily="18" charset="0"/>
                    <a:ea typeface="Calibri" panose="020F0502020204030204" pitchFamily="34" charset="0"/>
                  </a:rPr>
                  <a:t>10𝜇𝑠</a:t>
                </a:r>
                <a:r>
                  <a:rPr lang="en-US" sz="1800" dirty="0">
                    <a:effectLst/>
                    <a:latin typeface="Times New Roman" panose="02020603050405020304" pitchFamily="18" charset="0"/>
                    <a:ea typeface="Calibri" panose="020F0502020204030204" pitchFamily="34" charset="0"/>
                  </a:rPr>
                  <a:t> and then left LOW for 60ms to avoid any interference. The echo pin is then used to measure the pulse time. Once the signal is sent, the echo pin goes HIGH, and when the signal is received, it drops to LOW. </a:t>
                </a:r>
              </a:p>
              <a:p>
                <a:endParaRPr lang="en-US" dirty="0"/>
              </a:p>
            </p:txBody>
          </p:sp>
        </mc:Fallback>
      </mc:AlternateContent>
      <p:sp>
        <p:nvSpPr>
          <p:cNvPr id="4" name="Slide Number Placeholder 3"/>
          <p:cNvSpPr>
            <a:spLocks noGrp="1"/>
          </p:cNvSpPr>
          <p:nvPr>
            <p:ph type="sldNum" sz="quarter" idx="5"/>
          </p:nvPr>
        </p:nvSpPr>
        <p:spPr/>
        <p:txBody>
          <a:bodyPr/>
          <a:lstStyle/>
          <a:p>
            <a:fld id="{4F611505-9121-42E7-BDC6-72F36294624A}" type="slidenum">
              <a:rPr lang="en-US" smtClean="0"/>
              <a:t>9</a:t>
            </a:fld>
            <a:endParaRPr lang="en-US"/>
          </a:p>
        </p:txBody>
      </p:sp>
    </p:spTree>
    <p:extLst>
      <p:ext uri="{BB962C8B-B14F-4D97-AF65-F5344CB8AC3E}">
        <p14:creationId xmlns:p14="http://schemas.microsoft.com/office/powerpoint/2010/main" val="2107895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EF21FA3-9D5A-448D-B781-E220E1A939D7}"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BF4C7-8875-4340-9363-00AB7F6C730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91680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F21FA3-9D5A-448D-B781-E220E1A939D7}"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BF4C7-8875-4340-9363-00AB7F6C730F}" type="slidenum">
              <a:rPr lang="en-US" smtClean="0"/>
              <a:t>‹#›</a:t>
            </a:fld>
            <a:endParaRPr lang="en-US"/>
          </a:p>
        </p:txBody>
      </p:sp>
    </p:spTree>
    <p:extLst>
      <p:ext uri="{BB962C8B-B14F-4D97-AF65-F5344CB8AC3E}">
        <p14:creationId xmlns:p14="http://schemas.microsoft.com/office/powerpoint/2010/main" val="35348715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F21FA3-9D5A-448D-B781-E220E1A939D7}"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BF4C7-8875-4340-9363-00AB7F6C730F}" type="slidenum">
              <a:rPr lang="en-US" smtClean="0"/>
              <a:t>‹#›</a:t>
            </a:fld>
            <a:endParaRPr lang="en-US"/>
          </a:p>
        </p:txBody>
      </p:sp>
    </p:spTree>
    <p:extLst>
      <p:ext uri="{BB962C8B-B14F-4D97-AF65-F5344CB8AC3E}">
        <p14:creationId xmlns:p14="http://schemas.microsoft.com/office/powerpoint/2010/main" val="12655252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EF21FA3-9D5A-448D-B781-E220E1A939D7}"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BF4C7-8875-4340-9363-00AB7F6C730F}" type="slidenum">
              <a:rPr lang="en-US" smtClean="0"/>
              <a:t>‹#›</a:t>
            </a:fld>
            <a:endParaRPr lang="en-US"/>
          </a:p>
        </p:txBody>
      </p:sp>
    </p:spTree>
    <p:extLst>
      <p:ext uri="{BB962C8B-B14F-4D97-AF65-F5344CB8AC3E}">
        <p14:creationId xmlns:p14="http://schemas.microsoft.com/office/powerpoint/2010/main" val="37317290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EF21FA3-9D5A-448D-B781-E220E1A939D7}" type="datetimeFigureOut">
              <a:rPr lang="en-US" smtClean="0"/>
              <a:t>10/9/2023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E5BF4C7-8875-4340-9363-00AB7F6C730F}"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1358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EF21FA3-9D5A-448D-B781-E220E1A939D7}"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BF4C7-8875-4340-9363-00AB7F6C730F}" type="slidenum">
              <a:rPr lang="en-US" smtClean="0"/>
              <a:t>‹#›</a:t>
            </a:fld>
            <a:endParaRPr lang="en-US"/>
          </a:p>
        </p:txBody>
      </p:sp>
    </p:spTree>
    <p:extLst>
      <p:ext uri="{BB962C8B-B14F-4D97-AF65-F5344CB8AC3E}">
        <p14:creationId xmlns:p14="http://schemas.microsoft.com/office/powerpoint/2010/main" val="1288951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EF21FA3-9D5A-448D-B781-E220E1A939D7}" type="datetimeFigureOut">
              <a:rPr lang="en-US" smtClean="0"/>
              <a:t>10/9/2023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E5BF4C7-8875-4340-9363-00AB7F6C730F}" type="slidenum">
              <a:rPr lang="en-US" smtClean="0"/>
              <a:t>‹#›</a:t>
            </a:fld>
            <a:endParaRPr lang="en-US"/>
          </a:p>
        </p:txBody>
      </p:sp>
    </p:spTree>
    <p:extLst>
      <p:ext uri="{BB962C8B-B14F-4D97-AF65-F5344CB8AC3E}">
        <p14:creationId xmlns:p14="http://schemas.microsoft.com/office/powerpoint/2010/main" val="3866090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EF21FA3-9D5A-448D-B781-E220E1A939D7}" type="datetimeFigureOut">
              <a:rPr lang="en-US" smtClean="0"/>
              <a:t>10/9/2023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E5BF4C7-8875-4340-9363-00AB7F6C730F}" type="slidenum">
              <a:rPr lang="en-US" smtClean="0"/>
              <a:t>‹#›</a:t>
            </a:fld>
            <a:endParaRPr lang="en-US"/>
          </a:p>
        </p:txBody>
      </p:sp>
    </p:spTree>
    <p:extLst>
      <p:ext uri="{BB962C8B-B14F-4D97-AF65-F5344CB8AC3E}">
        <p14:creationId xmlns:p14="http://schemas.microsoft.com/office/powerpoint/2010/main" val="343511146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BEF21FA3-9D5A-448D-B781-E220E1A939D7}" type="datetimeFigureOut">
              <a:rPr lang="en-US" smtClean="0"/>
              <a:t>10/9/2023</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0E5BF4C7-8875-4340-9363-00AB7F6C730F}" type="slidenum">
              <a:rPr lang="en-US" smtClean="0"/>
              <a:t>‹#›</a:t>
            </a:fld>
            <a:endParaRPr lang="en-US"/>
          </a:p>
        </p:txBody>
      </p:sp>
    </p:spTree>
    <p:extLst>
      <p:ext uri="{BB962C8B-B14F-4D97-AF65-F5344CB8AC3E}">
        <p14:creationId xmlns:p14="http://schemas.microsoft.com/office/powerpoint/2010/main" val="279767983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BEF21FA3-9D5A-448D-B781-E220E1A939D7}" type="datetimeFigureOut">
              <a:rPr lang="en-US" smtClean="0"/>
              <a:t>10/9/2023</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0E5BF4C7-8875-4340-9363-00AB7F6C730F}" type="slidenum">
              <a:rPr lang="en-US" smtClean="0"/>
              <a:t>‹#›</a:t>
            </a:fld>
            <a:endParaRPr lang="en-US"/>
          </a:p>
        </p:txBody>
      </p:sp>
    </p:spTree>
    <p:extLst>
      <p:ext uri="{BB962C8B-B14F-4D97-AF65-F5344CB8AC3E}">
        <p14:creationId xmlns:p14="http://schemas.microsoft.com/office/powerpoint/2010/main" val="130869978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EF21FA3-9D5A-448D-B781-E220E1A939D7}" type="datetimeFigureOut">
              <a:rPr lang="en-US" smtClean="0"/>
              <a:t>10/9/2023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E5BF4C7-8875-4340-9363-00AB7F6C730F}" type="slidenum">
              <a:rPr lang="en-US" smtClean="0"/>
              <a:t>‹#›</a:t>
            </a:fld>
            <a:endParaRPr lang="en-US"/>
          </a:p>
        </p:txBody>
      </p:sp>
    </p:spTree>
    <p:extLst>
      <p:ext uri="{BB962C8B-B14F-4D97-AF65-F5344CB8AC3E}">
        <p14:creationId xmlns:p14="http://schemas.microsoft.com/office/powerpoint/2010/main" val="354697411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BEF21FA3-9D5A-448D-B781-E220E1A939D7}" type="datetimeFigureOut">
              <a:rPr lang="en-US" smtClean="0"/>
              <a:t>10/9/2023</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0E5BF4C7-8875-4340-9363-00AB7F6C730F}"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99024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5" Type="http://schemas.openxmlformats.org/officeDocument/2006/relationships/image" Target="../media/image9.png"/><Relationship Id="rId4" Type="http://schemas.openxmlformats.org/officeDocument/2006/relationships/notesSlide" Target="../notesSlides/notesSlide1.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sparkfun/SparkFun_VL53L1X_Arduino_Library/tree/master/src/st_src" TargetMode="External"/><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circular bypass route of a maze">
            <a:extLst>
              <a:ext uri="{FF2B5EF4-FFF2-40B4-BE49-F238E27FC236}">
                <a16:creationId xmlns:a16="http://schemas.microsoft.com/office/drawing/2014/main" id="{CBA099CB-FAC7-D153-2922-5A1B10638D12}"/>
              </a:ext>
            </a:extLst>
          </p:cNvPr>
          <p:cNvPicPr>
            <a:picLocks noChangeAspect="1"/>
          </p:cNvPicPr>
          <p:nvPr/>
        </p:nvPicPr>
        <p:blipFill rotWithShape="1">
          <a:blip r:embed="rId2">
            <a:duotone>
              <a:schemeClr val="bg2">
                <a:shade val="45000"/>
                <a:satMod val="135000"/>
              </a:schemeClr>
              <a:prstClr val="white"/>
            </a:duotone>
            <a:alphaModFix amt="35000"/>
          </a:blip>
          <a:srcRect t="13439" b="22275"/>
          <a:stretch/>
        </p:blipFill>
        <p:spPr>
          <a:xfrm>
            <a:off x="20" y="10"/>
            <a:ext cx="12191980" cy="6857990"/>
          </a:xfrm>
          <a:prstGeom prst="rect">
            <a:avLst/>
          </a:prstGeom>
        </p:spPr>
      </p:pic>
      <p:sp>
        <p:nvSpPr>
          <p:cNvPr id="2" name="Title 1">
            <a:extLst>
              <a:ext uri="{FF2B5EF4-FFF2-40B4-BE49-F238E27FC236}">
                <a16:creationId xmlns:a16="http://schemas.microsoft.com/office/drawing/2014/main" id="{365857CE-C685-4226-01F3-DBB258844D62}"/>
              </a:ext>
            </a:extLst>
          </p:cNvPr>
          <p:cNvSpPr>
            <a:spLocks noGrp="1"/>
          </p:cNvSpPr>
          <p:nvPr>
            <p:ph type="ctrTitle"/>
          </p:nvPr>
        </p:nvSpPr>
        <p:spPr>
          <a:xfrm>
            <a:off x="1097280" y="758952"/>
            <a:ext cx="10058400" cy="3566160"/>
          </a:xfrm>
        </p:spPr>
        <p:txBody>
          <a:bodyPr>
            <a:normAutofit/>
          </a:bodyPr>
          <a:lstStyle/>
          <a:p>
            <a:r>
              <a:rPr lang="en-US" dirty="0"/>
              <a:t>Maze Solving Robot</a:t>
            </a:r>
          </a:p>
        </p:txBody>
      </p:sp>
      <p:sp>
        <p:nvSpPr>
          <p:cNvPr id="3" name="Subtitle 2">
            <a:extLst>
              <a:ext uri="{FF2B5EF4-FFF2-40B4-BE49-F238E27FC236}">
                <a16:creationId xmlns:a16="http://schemas.microsoft.com/office/drawing/2014/main" id="{D207447D-AE58-8F6A-FFFB-221092E99C49}"/>
              </a:ext>
            </a:extLst>
          </p:cNvPr>
          <p:cNvSpPr>
            <a:spLocks noGrp="1"/>
          </p:cNvSpPr>
          <p:nvPr>
            <p:ph type="subTitle" idx="1"/>
          </p:nvPr>
        </p:nvSpPr>
        <p:spPr>
          <a:xfrm>
            <a:off x="1100051" y="4455620"/>
            <a:ext cx="10058400" cy="1143000"/>
          </a:xfrm>
        </p:spPr>
        <p:txBody>
          <a:bodyPr>
            <a:normAutofit/>
          </a:bodyPr>
          <a:lstStyle/>
          <a:p>
            <a:r>
              <a:rPr lang="en-US">
                <a:solidFill>
                  <a:schemeClr val="tx1">
                    <a:lumMod val="85000"/>
                    <a:lumOff val="15000"/>
                  </a:schemeClr>
                </a:solidFill>
              </a:rPr>
              <a:t>Zak Oster</a:t>
            </a:r>
          </a:p>
        </p:txBody>
      </p:sp>
      <p:cxnSp>
        <p:nvCxnSpPr>
          <p:cNvPr id="9" name="Straight Connector 8">
            <a:extLst>
              <a:ext uri="{FF2B5EF4-FFF2-40B4-BE49-F238E27FC236}">
                <a16:creationId xmlns:a16="http://schemas.microsoft.com/office/drawing/2014/main" id="{77AB95BF-57D0-4E49-9EF2-408B47C8D4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C520CBD-F82E-44E4-BDA5-128716AD79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4618AE32-A526-42FC-A854-732740BD38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475933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89658-D513-E2E1-7DCB-980A7E74450C}"/>
              </a:ext>
            </a:extLst>
          </p:cNvPr>
          <p:cNvSpPr>
            <a:spLocks noGrp="1"/>
          </p:cNvSpPr>
          <p:nvPr>
            <p:ph type="title"/>
          </p:nvPr>
        </p:nvSpPr>
        <p:spPr/>
        <p:txBody>
          <a:bodyPr/>
          <a:lstStyle/>
          <a:p>
            <a:r>
              <a:rPr lang="fr-FR" dirty="0" err="1"/>
              <a:t>Romi</a:t>
            </a:r>
            <a:r>
              <a:rPr lang="fr-FR" dirty="0"/>
              <a:t> Encoder Pair Kit</a:t>
            </a:r>
            <a:endParaRPr lang="en-US" dirty="0"/>
          </a:p>
        </p:txBody>
      </p:sp>
      <p:sp>
        <p:nvSpPr>
          <p:cNvPr id="3" name="Content Placeholder 2">
            <a:extLst>
              <a:ext uri="{FF2B5EF4-FFF2-40B4-BE49-F238E27FC236}">
                <a16:creationId xmlns:a16="http://schemas.microsoft.com/office/drawing/2014/main" id="{10D95D7C-1B39-57EC-0DC4-6574FF863FA3}"/>
              </a:ext>
            </a:extLst>
          </p:cNvPr>
          <p:cNvSpPr>
            <a:spLocks noGrp="1"/>
          </p:cNvSpPr>
          <p:nvPr>
            <p:ph idx="1"/>
          </p:nvPr>
        </p:nvSpPr>
        <p:spPr/>
        <p:txBody>
          <a:bodyPr/>
          <a:lstStyle/>
          <a:p>
            <a:pPr>
              <a:buFont typeface="Wingdings" panose="05000000000000000000" pitchFamily="2" charset="2"/>
              <a:buChar char="§"/>
            </a:pPr>
            <a:r>
              <a:rPr lang="fr-FR" dirty="0"/>
              <a:t> Dual-</a:t>
            </a:r>
            <a:r>
              <a:rPr lang="fr-FR" dirty="0" err="1"/>
              <a:t>channel</a:t>
            </a:r>
            <a:r>
              <a:rPr lang="fr-FR" dirty="0"/>
              <a:t> Hall </a:t>
            </a:r>
            <a:r>
              <a:rPr lang="fr-FR" dirty="0" err="1"/>
              <a:t>effect</a:t>
            </a:r>
            <a:r>
              <a:rPr lang="fr-FR" dirty="0"/>
              <a:t> </a:t>
            </a:r>
            <a:r>
              <a:rPr lang="fr-FR" dirty="0" err="1"/>
              <a:t>sensor</a:t>
            </a:r>
            <a:r>
              <a:rPr lang="fr-FR" dirty="0"/>
              <a:t> and a 6-pole </a:t>
            </a:r>
            <a:r>
              <a:rPr lang="fr-FR" dirty="0" err="1"/>
              <a:t>magnetic</a:t>
            </a:r>
            <a:r>
              <a:rPr lang="fr-FR" dirty="0"/>
              <a:t> disc</a:t>
            </a:r>
          </a:p>
          <a:p>
            <a:pPr>
              <a:buFont typeface="Wingdings" panose="05000000000000000000" pitchFamily="2" charset="2"/>
              <a:buChar char="§"/>
            </a:pPr>
            <a:r>
              <a:rPr lang="fr-FR" dirty="0"/>
              <a:t> Quadrature </a:t>
            </a:r>
            <a:r>
              <a:rPr lang="fr-FR" dirty="0" err="1"/>
              <a:t>encoding</a:t>
            </a:r>
            <a:endParaRPr lang="fr-FR" dirty="0"/>
          </a:p>
          <a:p>
            <a:r>
              <a:rPr lang="fr-FR" dirty="0"/>
              <a:t>https://www.pololu.com/product/3542</a:t>
            </a:r>
            <a:endParaRPr lang="en-US" dirty="0"/>
          </a:p>
        </p:txBody>
      </p:sp>
      <p:pic>
        <p:nvPicPr>
          <p:cNvPr id="4" name="Picture 3">
            <a:extLst>
              <a:ext uri="{FF2B5EF4-FFF2-40B4-BE49-F238E27FC236}">
                <a16:creationId xmlns:a16="http://schemas.microsoft.com/office/drawing/2014/main" id="{D40FBC37-64B6-C484-375C-1D359AEDB66E}"/>
              </a:ext>
            </a:extLst>
          </p:cNvPr>
          <p:cNvPicPr>
            <a:picLocks noChangeAspect="1"/>
          </p:cNvPicPr>
          <p:nvPr/>
        </p:nvPicPr>
        <p:blipFill>
          <a:blip r:embed="rId2"/>
          <a:stretch>
            <a:fillRect/>
          </a:stretch>
        </p:blipFill>
        <p:spPr>
          <a:xfrm>
            <a:off x="7818842" y="3126192"/>
            <a:ext cx="3273776" cy="2527355"/>
          </a:xfrm>
          <a:prstGeom prst="rect">
            <a:avLst/>
          </a:prstGeom>
        </p:spPr>
      </p:pic>
    </p:spTree>
    <p:extLst>
      <p:ext uri="{BB962C8B-B14F-4D97-AF65-F5344CB8AC3E}">
        <p14:creationId xmlns:p14="http://schemas.microsoft.com/office/powerpoint/2010/main" val="3989920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BB2B8762-61F0-4F1B-9364-D633EE9D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2" name="Rectangle 11">
            <a:extLst>
              <a:ext uri="{FF2B5EF4-FFF2-40B4-BE49-F238E27FC236}">
                <a16:creationId xmlns:a16="http://schemas.microsoft.com/office/drawing/2014/main" id="{E97675C8-1328-460C-9EBF-6B446B67EA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4" name="Straight Connector 13">
            <a:extLst>
              <a:ext uri="{FF2B5EF4-FFF2-40B4-BE49-F238E27FC236}">
                <a16:creationId xmlns:a16="http://schemas.microsoft.com/office/drawing/2014/main" id="{514EE78B-AF71-4195-A01B-F1165D9233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C6417104-D4C1-4710-9982-2154A7F484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44781E0-29B1-974C-6BA0-3E9A9B74507B}"/>
              </a:ext>
            </a:extLst>
          </p:cNvPr>
          <p:cNvSpPr>
            <a:spLocks noGrp="1"/>
          </p:cNvSpPr>
          <p:nvPr>
            <p:ph type="title"/>
          </p:nvPr>
        </p:nvSpPr>
        <p:spPr>
          <a:xfrm>
            <a:off x="633999" y="4550229"/>
            <a:ext cx="10909073" cy="1057655"/>
          </a:xfrm>
        </p:spPr>
        <p:txBody>
          <a:bodyPr vert="horz" lIns="91440" tIns="45720" rIns="91440" bIns="45720" rtlCol="0" anchor="b">
            <a:normAutofit/>
          </a:bodyPr>
          <a:lstStyle/>
          <a:p>
            <a:r>
              <a:rPr lang="en-US" sz="6000">
                <a:solidFill>
                  <a:schemeClr val="tx1">
                    <a:lumMod val="85000"/>
                    <a:lumOff val="15000"/>
                  </a:schemeClr>
                </a:solidFill>
              </a:rPr>
              <a:t>Master’s Project</a:t>
            </a:r>
          </a:p>
        </p:txBody>
      </p:sp>
      <p:sp>
        <p:nvSpPr>
          <p:cNvPr id="3" name="Content Placeholder 2">
            <a:extLst>
              <a:ext uri="{FF2B5EF4-FFF2-40B4-BE49-F238E27FC236}">
                <a16:creationId xmlns:a16="http://schemas.microsoft.com/office/drawing/2014/main" id="{721D6F42-80FF-AB53-2B8E-7EA7FA4188C2}"/>
              </a:ext>
            </a:extLst>
          </p:cNvPr>
          <p:cNvSpPr>
            <a:spLocks noGrp="1"/>
          </p:cNvSpPr>
          <p:nvPr>
            <p:ph idx="1"/>
          </p:nvPr>
        </p:nvSpPr>
        <p:spPr>
          <a:xfrm>
            <a:off x="633999" y="5727515"/>
            <a:ext cx="10925101" cy="515477"/>
          </a:xfrm>
        </p:spPr>
        <p:txBody>
          <a:bodyPr vert="horz" lIns="91440" tIns="45720" rIns="91440" bIns="45720" rtlCol="0">
            <a:normAutofit/>
          </a:bodyPr>
          <a:lstStyle/>
          <a:p>
            <a:pPr marL="0" indent="0">
              <a:buNone/>
            </a:pPr>
            <a:r>
              <a:rPr lang="en-US" sz="1900" cap="all" spc="200">
                <a:solidFill>
                  <a:schemeClr val="tx1">
                    <a:lumMod val="85000"/>
                    <a:lumOff val="15000"/>
                  </a:schemeClr>
                </a:solidFill>
                <a:latin typeface="+mj-lt"/>
              </a:rPr>
              <a:t> Implementing a Cohesive Programming Ecosystem in Mechanical Engineering</a:t>
            </a:r>
          </a:p>
        </p:txBody>
      </p:sp>
      <p:pic>
        <p:nvPicPr>
          <p:cNvPr id="5" name="Picture 4">
            <a:extLst>
              <a:ext uri="{FF2B5EF4-FFF2-40B4-BE49-F238E27FC236}">
                <a16:creationId xmlns:a16="http://schemas.microsoft.com/office/drawing/2014/main" id="{DB278ADB-A584-5ECB-8F76-D460674F0879}"/>
              </a:ext>
            </a:extLst>
          </p:cNvPr>
          <p:cNvPicPr>
            <a:picLocks noChangeAspect="1"/>
          </p:cNvPicPr>
          <p:nvPr/>
        </p:nvPicPr>
        <p:blipFill>
          <a:blip r:embed="rId2"/>
          <a:stretch>
            <a:fillRect/>
          </a:stretch>
        </p:blipFill>
        <p:spPr>
          <a:xfrm>
            <a:off x="2164373" y="640080"/>
            <a:ext cx="3602736" cy="3602736"/>
          </a:xfrm>
          <a:prstGeom prst="rect">
            <a:avLst/>
          </a:prstGeom>
        </p:spPr>
      </p:pic>
      <p:sp>
        <p:nvSpPr>
          <p:cNvPr id="18" name="Rectangle 17">
            <a:extLst>
              <a:ext uri="{FF2B5EF4-FFF2-40B4-BE49-F238E27FC236}">
                <a16:creationId xmlns:a16="http://schemas.microsoft.com/office/drawing/2014/main" id="{626F1402-2DEC-4071-84AF-350C7BF00D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63996" y="886968"/>
            <a:ext cx="64008" cy="31089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E014AD4-27D8-4E3E-D820-8C8CC9012FAD}"/>
              </a:ext>
            </a:extLst>
          </p:cNvPr>
          <p:cNvPicPr>
            <a:picLocks noChangeAspect="1"/>
          </p:cNvPicPr>
          <p:nvPr/>
        </p:nvPicPr>
        <p:blipFill>
          <a:blip r:embed="rId3"/>
          <a:stretch>
            <a:fillRect/>
          </a:stretch>
        </p:blipFill>
        <p:spPr>
          <a:xfrm>
            <a:off x="6424891" y="640080"/>
            <a:ext cx="3287496" cy="3602736"/>
          </a:xfrm>
          <a:prstGeom prst="rect">
            <a:avLst/>
          </a:prstGeom>
        </p:spPr>
      </p:pic>
      <p:cxnSp>
        <p:nvCxnSpPr>
          <p:cNvPr id="20" name="Straight Connector 19">
            <a:extLst>
              <a:ext uri="{FF2B5EF4-FFF2-40B4-BE49-F238E27FC236}">
                <a16:creationId xmlns:a16="http://schemas.microsoft.com/office/drawing/2014/main" id="{04733B62-1719-4677-A612-CA0AC0AD748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1086" y="5618770"/>
            <a:ext cx="10515600" cy="0"/>
          </a:xfrm>
          <a:prstGeom prst="line">
            <a:avLst/>
          </a:prstGeom>
          <a:ln w="6350">
            <a:solidFill>
              <a:schemeClr val="tx2">
                <a:alpha val="90000"/>
              </a:schemeClr>
            </a:solidFill>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DA52A394-10F4-4AA5-90E4-634D1E919D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07BDDC51-8BB2-42BE-8EA8-39B3E9AC1E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6938801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5F54226A-15A5-4F46-926F-81F3EC4664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4" name="Rectangle 13">
            <a:extLst>
              <a:ext uri="{FF2B5EF4-FFF2-40B4-BE49-F238E27FC236}">
                <a16:creationId xmlns:a16="http://schemas.microsoft.com/office/drawing/2014/main" id="{CFCF670F-3E94-4C8F-95AE-035FB45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6" name="Straight Connector 15">
            <a:extLst>
              <a:ext uri="{FF2B5EF4-FFF2-40B4-BE49-F238E27FC236}">
                <a16:creationId xmlns:a16="http://schemas.microsoft.com/office/drawing/2014/main" id="{90479AEA-6C87-4786-A668-54BF815A73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2B399A60-3405-4647-A976-4CBC707A9B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41"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E8FF351-900B-4AA7-B3CB-AA23F3577E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9BBEC04-16EA-5284-2DBD-7054CD8DB573}"/>
              </a:ext>
            </a:extLst>
          </p:cNvPr>
          <p:cNvSpPr>
            <a:spLocks noGrp="1"/>
          </p:cNvSpPr>
          <p:nvPr>
            <p:ph type="title"/>
          </p:nvPr>
        </p:nvSpPr>
        <p:spPr>
          <a:xfrm>
            <a:off x="457200" y="1058573"/>
            <a:ext cx="3659246" cy="2926080"/>
          </a:xfrm>
        </p:spPr>
        <p:txBody>
          <a:bodyPr vert="horz" lIns="91440" tIns="45720" rIns="91440" bIns="45720" rtlCol="0" anchor="b">
            <a:normAutofit/>
          </a:bodyPr>
          <a:lstStyle/>
          <a:p>
            <a:r>
              <a:rPr lang="en-US" sz="5000">
                <a:solidFill>
                  <a:srgbClr val="FFFFFF"/>
                </a:solidFill>
              </a:rPr>
              <a:t>ME 615: Mechatronics Project</a:t>
            </a:r>
          </a:p>
        </p:txBody>
      </p:sp>
      <p:sp>
        <p:nvSpPr>
          <p:cNvPr id="22" name="Rectangle 21">
            <a:extLst>
              <a:ext uri="{FF2B5EF4-FFF2-40B4-BE49-F238E27FC236}">
                <a16:creationId xmlns:a16="http://schemas.microsoft.com/office/drawing/2014/main" id="{E0D90A09-10D4-4340-AC70-0AFDB3810B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4" name="Rectangle 23">
            <a:extLst>
              <a:ext uri="{FF2B5EF4-FFF2-40B4-BE49-F238E27FC236}">
                <a16:creationId xmlns:a16="http://schemas.microsoft.com/office/drawing/2014/main" id="{062DB908-A871-49E3-A635-30ADFEBCFE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CD081325-7E1E-F490-3ACC-4DDD7D0B1E0F}"/>
              </a:ext>
            </a:extLst>
          </p:cNvPr>
          <p:cNvPicPr>
            <a:picLocks noChangeAspect="1"/>
          </p:cNvPicPr>
          <p:nvPr/>
        </p:nvPicPr>
        <p:blipFill>
          <a:blip r:embed="rId2"/>
          <a:stretch>
            <a:fillRect/>
          </a:stretch>
        </p:blipFill>
        <p:spPr>
          <a:xfrm>
            <a:off x="5128565" y="494948"/>
            <a:ext cx="3328416" cy="3328416"/>
          </a:xfrm>
          <a:prstGeom prst="rect">
            <a:avLst/>
          </a:prstGeom>
        </p:spPr>
      </p:pic>
      <p:sp>
        <p:nvSpPr>
          <p:cNvPr id="26" name="Rectangle 25">
            <a:extLst>
              <a:ext uri="{FF2B5EF4-FFF2-40B4-BE49-F238E27FC236}">
                <a16:creationId xmlns:a16="http://schemas.microsoft.com/office/drawing/2014/main" id="{8B2C4FD5-C5A9-45B4-83C5-3310D4EDEB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321732"/>
            <a:ext cx="3068701" cy="2108201"/>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02E0E662-E976-59B2-6207-65B3C551C326}"/>
              </a:ext>
            </a:extLst>
          </p:cNvPr>
          <p:cNvPicPr>
            <a:picLocks noChangeAspect="1"/>
          </p:cNvPicPr>
          <p:nvPr/>
        </p:nvPicPr>
        <p:blipFill>
          <a:blip r:embed="rId3"/>
          <a:stretch>
            <a:fillRect/>
          </a:stretch>
        </p:blipFill>
        <p:spPr>
          <a:xfrm>
            <a:off x="9237970" y="483762"/>
            <a:ext cx="2189336" cy="1784309"/>
          </a:xfrm>
          <a:prstGeom prst="rect">
            <a:avLst/>
          </a:prstGeom>
        </p:spPr>
      </p:pic>
      <p:sp>
        <p:nvSpPr>
          <p:cNvPr id="28" name="Rectangle 27">
            <a:extLst>
              <a:ext uri="{FF2B5EF4-FFF2-40B4-BE49-F238E27FC236}">
                <a16:creationId xmlns:a16="http://schemas.microsoft.com/office/drawing/2014/main" id="{3E5F8535-F3B4-43C3-8595-D163FAA6BB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3">
            <a:extLst>
              <a:ext uri="{FF2B5EF4-FFF2-40B4-BE49-F238E27FC236}">
                <a16:creationId xmlns:a16="http://schemas.microsoft.com/office/drawing/2014/main" id="{047BB9AA-C8A2-A46B-4320-250F019441E8}"/>
              </a:ext>
            </a:extLst>
          </p:cNvPr>
          <p:cNvPicPr>
            <a:picLocks noGrp="1" noChangeAspect="1"/>
          </p:cNvPicPr>
          <p:nvPr>
            <p:ph idx="1"/>
          </p:nvPr>
        </p:nvPicPr>
        <p:blipFill>
          <a:blip r:embed="rId4"/>
          <a:stretch>
            <a:fillRect/>
          </a:stretch>
        </p:blipFill>
        <p:spPr>
          <a:xfrm>
            <a:off x="5515148" y="4318312"/>
            <a:ext cx="2559742" cy="1977401"/>
          </a:xfrm>
          <a:prstGeom prst="rect">
            <a:avLst/>
          </a:prstGeom>
        </p:spPr>
      </p:pic>
      <p:sp>
        <p:nvSpPr>
          <p:cNvPr id="30" name="Rectangle 29">
            <a:extLst>
              <a:ext uri="{FF2B5EF4-FFF2-40B4-BE49-F238E27FC236}">
                <a16:creationId xmlns:a16="http://schemas.microsoft.com/office/drawing/2014/main" id="{4F3F6827-0043-4CFE-98A8-95CE1B69B0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F5D4736-6641-BB80-B81A-CF22CD0F5E08}"/>
              </a:ext>
            </a:extLst>
          </p:cNvPr>
          <p:cNvPicPr>
            <a:picLocks noChangeAspect="1"/>
          </p:cNvPicPr>
          <p:nvPr/>
        </p:nvPicPr>
        <p:blipFill rotWithShape="1">
          <a:blip r:embed="rId5"/>
          <a:srcRect t="6605" b="10679"/>
          <a:stretch/>
        </p:blipFill>
        <p:spPr>
          <a:xfrm>
            <a:off x="8961038" y="3387603"/>
            <a:ext cx="2743200" cy="2269065"/>
          </a:xfrm>
          <a:prstGeom prst="rect">
            <a:avLst/>
          </a:prstGeom>
        </p:spPr>
      </p:pic>
    </p:spTree>
    <p:extLst>
      <p:ext uri="{BB962C8B-B14F-4D97-AF65-F5344CB8AC3E}">
        <p14:creationId xmlns:p14="http://schemas.microsoft.com/office/powerpoint/2010/main" val="35871106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2579DAE-C141-48DB-810E-C070C3008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1" name="Rectangle 10">
            <a:extLst>
              <a:ext uri="{FF2B5EF4-FFF2-40B4-BE49-F238E27FC236}">
                <a16:creationId xmlns:a16="http://schemas.microsoft.com/office/drawing/2014/main" id="{02FD90C3-6350-4D5B-9738-6E94EDF30F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41497DE5-0939-4D1D-9350-0C5E1B209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CCC70ED-6C63-4537-B7EB-51990D6C0A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724" y="457200"/>
            <a:ext cx="11274552" cy="59436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B76E24C1-2968-40DC-A36E-F6B85F0F07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2732" y="521208"/>
            <a:ext cx="11146536" cy="5815584"/>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IMG_1005">
            <a:hlinkClick r:id="" action="ppaction://media"/>
            <a:extLst>
              <a:ext uri="{FF2B5EF4-FFF2-40B4-BE49-F238E27FC236}">
                <a16:creationId xmlns:a16="http://schemas.microsoft.com/office/drawing/2014/main" id="{0851CC31-7C2F-9356-7F6D-6826D495800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4694579" y="905933"/>
            <a:ext cx="2834846" cy="5039728"/>
          </a:xfrm>
          <a:prstGeom prst="rect">
            <a:avLst/>
          </a:prstGeom>
        </p:spPr>
      </p:pic>
    </p:spTree>
    <p:extLst>
      <p:ext uri="{BB962C8B-B14F-4D97-AF65-F5344CB8AC3E}">
        <p14:creationId xmlns:p14="http://schemas.microsoft.com/office/powerpoint/2010/main" val="4291633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8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5D487D-9947-B3C8-FC70-D9275BDAD242}"/>
              </a:ext>
            </a:extLst>
          </p:cNvPr>
          <p:cNvSpPr>
            <a:spLocks noGrp="1"/>
          </p:cNvSpPr>
          <p:nvPr>
            <p:ph type="title"/>
          </p:nvPr>
        </p:nvSpPr>
        <p:spPr/>
        <p:txBody>
          <a:bodyPr/>
          <a:lstStyle/>
          <a:p>
            <a:r>
              <a:rPr lang="en-US" dirty="0"/>
              <a:t>Raspberry Pi Pico W</a:t>
            </a:r>
          </a:p>
        </p:txBody>
      </p:sp>
      <p:pic>
        <p:nvPicPr>
          <p:cNvPr id="4" name="Content Placeholder 3">
            <a:extLst>
              <a:ext uri="{FF2B5EF4-FFF2-40B4-BE49-F238E27FC236}">
                <a16:creationId xmlns:a16="http://schemas.microsoft.com/office/drawing/2014/main" id="{80AE9C8F-0212-FF40-3E23-89C90F3BA2F4}"/>
              </a:ext>
            </a:extLst>
          </p:cNvPr>
          <p:cNvPicPr>
            <a:picLocks noGrp="1" noChangeAspect="1"/>
          </p:cNvPicPr>
          <p:nvPr>
            <p:ph idx="1"/>
          </p:nvPr>
        </p:nvPicPr>
        <p:blipFill>
          <a:blip r:embed="rId3"/>
          <a:stretch>
            <a:fillRect/>
          </a:stretch>
        </p:blipFill>
        <p:spPr>
          <a:xfrm>
            <a:off x="4802505" y="1634356"/>
            <a:ext cx="6760845" cy="4777558"/>
          </a:xfrm>
          <a:prstGeom prst="rect">
            <a:avLst/>
          </a:prstGeom>
        </p:spPr>
      </p:pic>
      <p:pic>
        <p:nvPicPr>
          <p:cNvPr id="5" name="Picture 4">
            <a:extLst>
              <a:ext uri="{FF2B5EF4-FFF2-40B4-BE49-F238E27FC236}">
                <a16:creationId xmlns:a16="http://schemas.microsoft.com/office/drawing/2014/main" id="{CC945F23-B246-4F53-2AB3-A5908E2E253E}"/>
              </a:ext>
            </a:extLst>
          </p:cNvPr>
          <p:cNvPicPr>
            <a:picLocks noChangeAspect="1"/>
          </p:cNvPicPr>
          <p:nvPr/>
        </p:nvPicPr>
        <p:blipFill>
          <a:blip r:embed="rId4"/>
          <a:stretch>
            <a:fillRect/>
          </a:stretch>
        </p:blipFill>
        <p:spPr>
          <a:xfrm>
            <a:off x="781050" y="2747962"/>
            <a:ext cx="3390238" cy="2233613"/>
          </a:xfrm>
          <a:prstGeom prst="rect">
            <a:avLst/>
          </a:prstGeom>
        </p:spPr>
      </p:pic>
    </p:spTree>
    <p:extLst>
      <p:ext uri="{BB962C8B-B14F-4D97-AF65-F5344CB8AC3E}">
        <p14:creationId xmlns:p14="http://schemas.microsoft.com/office/powerpoint/2010/main" val="8045049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4CFCD50F-4BF3-4733-BD42-5567080A70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3273CD-A10A-7C29-3070-E22EAE009D5F}"/>
              </a:ext>
            </a:extLst>
          </p:cNvPr>
          <p:cNvSpPr>
            <a:spLocks noGrp="1"/>
          </p:cNvSpPr>
          <p:nvPr>
            <p:ph type="title"/>
          </p:nvPr>
        </p:nvSpPr>
        <p:spPr>
          <a:xfrm>
            <a:off x="6728459" y="634946"/>
            <a:ext cx="4821283" cy="1450757"/>
          </a:xfrm>
        </p:spPr>
        <p:txBody>
          <a:bodyPr>
            <a:normAutofit/>
          </a:bodyPr>
          <a:lstStyle/>
          <a:p>
            <a:r>
              <a:rPr lang="en-US" dirty="0"/>
              <a:t>Time of Flight Sensors</a:t>
            </a:r>
          </a:p>
        </p:txBody>
      </p:sp>
      <p:sp>
        <p:nvSpPr>
          <p:cNvPr id="14" name="Rectangle 13">
            <a:extLst>
              <a:ext uri="{FF2B5EF4-FFF2-40B4-BE49-F238E27FC236}">
                <a16:creationId xmlns:a16="http://schemas.microsoft.com/office/drawing/2014/main" id="{97C2466A-2320-4205-BDC2-056CD8BC2C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21733"/>
            <a:ext cx="3057906" cy="34082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0AAF548D-C285-3BFC-62AD-886598828821}"/>
              </a:ext>
            </a:extLst>
          </p:cNvPr>
          <p:cNvPicPr>
            <a:picLocks noChangeAspect="1"/>
          </p:cNvPicPr>
          <p:nvPr/>
        </p:nvPicPr>
        <p:blipFill>
          <a:blip r:embed="rId3"/>
          <a:stretch>
            <a:fillRect/>
          </a:stretch>
        </p:blipFill>
        <p:spPr>
          <a:xfrm>
            <a:off x="458336" y="929376"/>
            <a:ext cx="2784700" cy="2192951"/>
          </a:xfrm>
          <a:prstGeom prst="rect">
            <a:avLst/>
          </a:prstGeom>
        </p:spPr>
      </p:pic>
      <p:sp>
        <p:nvSpPr>
          <p:cNvPr id="16" name="Rectangle 15">
            <a:extLst>
              <a:ext uri="{FF2B5EF4-FFF2-40B4-BE49-F238E27FC236}">
                <a16:creationId xmlns:a16="http://schemas.microsoft.com/office/drawing/2014/main" id="{C24F77B6-3AFC-4981-A39A-15994073E1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12061" y="321733"/>
            <a:ext cx="2583939" cy="19552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a:extLst>
              <a:ext uri="{FF2B5EF4-FFF2-40B4-BE49-F238E27FC236}">
                <a16:creationId xmlns:a16="http://schemas.microsoft.com/office/drawing/2014/main" id="{E622A300-A12E-4C3D-A574-71AFFA8F2B5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840096" y="2085703"/>
            <a:ext cx="411480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B7D21A87-2874-4438-84BA-E02F7C6327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733" y="3879167"/>
            <a:ext cx="3057906" cy="2135564"/>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0B0A69F5-520C-404C-9614-071AAE1387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28588" y="2451014"/>
            <a:ext cx="2567411" cy="3532765"/>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845FF46E-3957-187F-12AC-CF3B555CD17E}"/>
              </a:ext>
            </a:extLst>
          </p:cNvPr>
          <p:cNvPicPr>
            <a:picLocks noChangeAspect="1"/>
          </p:cNvPicPr>
          <p:nvPr/>
        </p:nvPicPr>
        <p:blipFill>
          <a:blip r:embed="rId4"/>
          <a:stretch>
            <a:fillRect/>
          </a:stretch>
        </p:blipFill>
        <p:spPr>
          <a:xfrm>
            <a:off x="3664752" y="2976812"/>
            <a:ext cx="2295082" cy="2481169"/>
          </a:xfrm>
          <a:prstGeom prst="rect">
            <a:avLst/>
          </a:prstGeom>
        </p:spPr>
      </p:pic>
      <p:sp>
        <p:nvSpPr>
          <p:cNvPr id="3" name="Content Placeholder 2">
            <a:extLst>
              <a:ext uri="{FF2B5EF4-FFF2-40B4-BE49-F238E27FC236}">
                <a16:creationId xmlns:a16="http://schemas.microsoft.com/office/drawing/2014/main" id="{21F74E9F-4DE5-628E-AAAE-5CFB287D3787}"/>
              </a:ext>
            </a:extLst>
          </p:cNvPr>
          <p:cNvSpPr>
            <a:spLocks noGrp="1"/>
          </p:cNvSpPr>
          <p:nvPr>
            <p:ph idx="1"/>
          </p:nvPr>
        </p:nvSpPr>
        <p:spPr>
          <a:xfrm>
            <a:off x="6728459" y="2198914"/>
            <a:ext cx="4821283" cy="3670180"/>
          </a:xfrm>
        </p:spPr>
        <p:txBody>
          <a:bodyPr>
            <a:normAutofit/>
          </a:bodyPr>
          <a:lstStyle/>
          <a:p>
            <a:pPr marL="0" indent="0">
              <a:buNone/>
            </a:pPr>
            <a:endParaRPr lang="en-US" dirty="0"/>
          </a:p>
          <a:p>
            <a:pPr marL="0" indent="0">
              <a:buNone/>
            </a:pPr>
            <a:endParaRPr lang="en-US" dirty="0"/>
          </a:p>
          <a:p>
            <a:pPr>
              <a:buFont typeface="Wingdings" panose="05000000000000000000" pitchFamily="2" charset="2"/>
              <a:buChar char="§"/>
            </a:pPr>
            <a:r>
              <a:rPr lang="en-US" dirty="0"/>
              <a:t> Typically ~850nm</a:t>
            </a:r>
          </a:p>
          <a:p>
            <a:pPr>
              <a:buFont typeface="Wingdings" panose="05000000000000000000" pitchFamily="2" charset="2"/>
              <a:buChar char="§"/>
            </a:pPr>
            <a:r>
              <a:rPr lang="en-US" dirty="0"/>
              <a:t> Two primary methods</a:t>
            </a:r>
          </a:p>
          <a:p>
            <a:pPr lvl="1">
              <a:buFont typeface="Wingdings" panose="05000000000000000000" pitchFamily="2" charset="2"/>
              <a:buChar char="§"/>
            </a:pPr>
            <a:r>
              <a:rPr lang="en-US" dirty="0"/>
              <a:t> Pulsed source</a:t>
            </a:r>
          </a:p>
          <a:p>
            <a:pPr lvl="1">
              <a:buFont typeface="Wingdings" panose="05000000000000000000" pitchFamily="2" charset="2"/>
              <a:buChar char="§"/>
            </a:pPr>
            <a:r>
              <a:rPr lang="en-US" dirty="0"/>
              <a:t> Continuous wave</a:t>
            </a:r>
          </a:p>
          <a:p>
            <a:pPr>
              <a:buFont typeface="Wingdings" panose="05000000000000000000" pitchFamily="2" charset="2"/>
              <a:buChar char="§"/>
            </a:pPr>
            <a:r>
              <a:rPr lang="en-US" dirty="0"/>
              <a:t> Very useful for depth </a:t>
            </a:r>
          </a:p>
        </p:txBody>
      </p:sp>
      <p:sp>
        <p:nvSpPr>
          <p:cNvPr id="24" name="Rectangle 23">
            <a:extLst>
              <a:ext uri="{FF2B5EF4-FFF2-40B4-BE49-F238E27FC236}">
                <a16:creationId xmlns:a16="http://schemas.microsoft.com/office/drawing/2014/main" id="{54D683B1-E7B7-4AF5-8BF1-00757F13FB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6" name="Rectangle 25">
            <a:extLst>
              <a:ext uri="{FF2B5EF4-FFF2-40B4-BE49-F238E27FC236}">
                <a16:creationId xmlns:a16="http://schemas.microsoft.com/office/drawing/2014/main" id="{7B07ECB0-AC96-4F4F-AB0C-44EA1353CE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0049233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4F7E42D-8B5A-4FC8-81CD-9E60171F7F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E0A806FB-F009-E991-6C10-DA1E75E32089}"/>
              </a:ext>
            </a:extLst>
          </p:cNvPr>
          <p:cNvSpPr>
            <a:spLocks noGrp="1"/>
          </p:cNvSpPr>
          <p:nvPr>
            <p:ph type="title"/>
          </p:nvPr>
        </p:nvSpPr>
        <p:spPr>
          <a:xfrm>
            <a:off x="492370" y="516835"/>
            <a:ext cx="3084844" cy="2103875"/>
          </a:xfrm>
        </p:spPr>
        <p:txBody>
          <a:bodyPr>
            <a:normAutofit/>
          </a:bodyPr>
          <a:lstStyle/>
          <a:p>
            <a:r>
              <a:rPr lang="en-US" sz="3600" dirty="0" err="1">
                <a:solidFill>
                  <a:srgbClr val="FFFFFF"/>
                </a:solidFill>
              </a:rPr>
              <a:t>Sparkfun</a:t>
            </a:r>
            <a:r>
              <a:rPr lang="en-US" sz="3600" dirty="0">
                <a:solidFill>
                  <a:srgbClr val="FFFFFF"/>
                </a:solidFill>
              </a:rPr>
              <a:t> Distance Sensor (VL53L1X)</a:t>
            </a:r>
          </a:p>
        </p:txBody>
      </p:sp>
      <p:sp>
        <p:nvSpPr>
          <p:cNvPr id="3" name="Content Placeholder 2">
            <a:extLst>
              <a:ext uri="{FF2B5EF4-FFF2-40B4-BE49-F238E27FC236}">
                <a16:creationId xmlns:a16="http://schemas.microsoft.com/office/drawing/2014/main" id="{DBFA16C1-F459-C691-7113-D9549270E518}"/>
              </a:ext>
            </a:extLst>
          </p:cNvPr>
          <p:cNvSpPr>
            <a:spLocks noGrp="1"/>
          </p:cNvSpPr>
          <p:nvPr>
            <p:ph idx="1"/>
          </p:nvPr>
        </p:nvSpPr>
        <p:spPr>
          <a:xfrm>
            <a:off x="492371" y="2653800"/>
            <a:ext cx="3084844" cy="3335519"/>
          </a:xfrm>
        </p:spPr>
        <p:txBody>
          <a:bodyPr>
            <a:normAutofit/>
          </a:bodyPr>
          <a:lstStyle/>
          <a:p>
            <a:pPr marL="0" indent="0">
              <a:buNone/>
            </a:pPr>
            <a:endParaRPr lang="en-US" sz="1500" dirty="0">
              <a:solidFill>
                <a:srgbClr val="FFFFFF"/>
              </a:solidFill>
            </a:endParaRPr>
          </a:p>
          <a:p>
            <a:pPr>
              <a:buFont typeface="Wingdings" panose="05000000000000000000" pitchFamily="2" charset="2"/>
              <a:buChar char="§"/>
            </a:pPr>
            <a:endParaRPr lang="en-US" sz="1500" dirty="0">
              <a:solidFill>
                <a:srgbClr val="FFFFFF"/>
              </a:solidFill>
            </a:endParaRPr>
          </a:p>
          <a:p>
            <a:pPr>
              <a:buFont typeface="Wingdings" panose="05000000000000000000" pitchFamily="2" charset="2"/>
              <a:buChar char="§"/>
            </a:pPr>
            <a:endParaRPr lang="en-US" dirty="0">
              <a:solidFill>
                <a:srgbClr val="FFFFFF"/>
              </a:solidFill>
            </a:endParaRPr>
          </a:p>
          <a:p>
            <a:pPr>
              <a:buFont typeface="Wingdings" panose="05000000000000000000" pitchFamily="2" charset="2"/>
              <a:buChar char="§"/>
            </a:pPr>
            <a:r>
              <a:rPr lang="en-US" dirty="0">
                <a:solidFill>
                  <a:srgbClr val="FFFFFF"/>
                </a:solidFill>
              </a:rPr>
              <a:t> I2C Optical Sensor</a:t>
            </a:r>
          </a:p>
          <a:p>
            <a:pPr>
              <a:buFont typeface="Wingdings" panose="05000000000000000000" pitchFamily="2" charset="2"/>
              <a:buChar char="§"/>
            </a:pPr>
            <a:r>
              <a:rPr lang="en-US" dirty="0">
                <a:solidFill>
                  <a:srgbClr val="FFFFFF"/>
                </a:solidFill>
              </a:rPr>
              <a:t> 40mm – 4m range</a:t>
            </a:r>
          </a:p>
          <a:p>
            <a:pPr>
              <a:buFont typeface="Wingdings" panose="05000000000000000000" pitchFamily="2" charset="2"/>
              <a:buChar char="§"/>
            </a:pPr>
            <a:r>
              <a:rPr lang="en-US" dirty="0">
                <a:solidFill>
                  <a:srgbClr val="FFFFFF"/>
                </a:solidFill>
              </a:rPr>
              <a:t> 940nm wavelength</a:t>
            </a:r>
          </a:p>
        </p:txBody>
      </p:sp>
      <p:pic>
        <p:nvPicPr>
          <p:cNvPr id="5" name="Picture 4">
            <a:extLst>
              <a:ext uri="{FF2B5EF4-FFF2-40B4-BE49-F238E27FC236}">
                <a16:creationId xmlns:a16="http://schemas.microsoft.com/office/drawing/2014/main" id="{363BA4FC-7C9C-8987-F5C5-29043330640B}"/>
              </a:ext>
            </a:extLst>
          </p:cNvPr>
          <p:cNvPicPr>
            <a:picLocks noChangeAspect="1"/>
          </p:cNvPicPr>
          <p:nvPr/>
        </p:nvPicPr>
        <p:blipFill rotWithShape="1">
          <a:blip r:embed="rId3"/>
          <a:srcRect t="6184" r="-1" b="9267"/>
          <a:stretch/>
        </p:blipFill>
        <p:spPr>
          <a:xfrm>
            <a:off x="4075043" y="10"/>
            <a:ext cx="8111272" cy="6857990"/>
          </a:xfrm>
          <a:prstGeom prst="rect">
            <a:avLst/>
          </a:prstGeom>
        </p:spPr>
      </p:pic>
      <p:sp>
        <p:nvSpPr>
          <p:cNvPr id="14" name="Rectangle 13">
            <a:extLst>
              <a:ext uri="{FF2B5EF4-FFF2-40B4-BE49-F238E27FC236}">
                <a16:creationId xmlns:a16="http://schemas.microsoft.com/office/drawing/2014/main" id="{8C04651D-B9F4-4935-A02D-364153FBDF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824746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84B70D5-875B-433D-BDBD-1522A85D6C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8E3E6F3-512F-4B07-EEB4-50E781E44610}"/>
              </a:ext>
            </a:extLst>
          </p:cNvPr>
          <p:cNvSpPr>
            <a:spLocks noGrp="1"/>
          </p:cNvSpPr>
          <p:nvPr>
            <p:ph type="title"/>
          </p:nvPr>
        </p:nvSpPr>
        <p:spPr>
          <a:xfrm>
            <a:off x="7859485" y="634946"/>
            <a:ext cx="3690257" cy="1450757"/>
          </a:xfrm>
        </p:spPr>
        <p:txBody>
          <a:bodyPr>
            <a:normAutofit/>
          </a:bodyPr>
          <a:lstStyle/>
          <a:p>
            <a:r>
              <a:rPr lang="en-US" dirty="0"/>
              <a:t>VL53L1X Driver</a:t>
            </a:r>
          </a:p>
        </p:txBody>
      </p:sp>
      <p:pic>
        <p:nvPicPr>
          <p:cNvPr id="9" name="Picture 8">
            <a:extLst>
              <a:ext uri="{FF2B5EF4-FFF2-40B4-BE49-F238E27FC236}">
                <a16:creationId xmlns:a16="http://schemas.microsoft.com/office/drawing/2014/main" id="{1D5745FE-AAD2-C3FD-4C15-1BCA2A305806}"/>
              </a:ext>
            </a:extLst>
          </p:cNvPr>
          <p:cNvPicPr>
            <a:picLocks noChangeAspect="1"/>
          </p:cNvPicPr>
          <p:nvPr/>
        </p:nvPicPr>
        <p:blipFill>
          <a:blip r:embed="rId2"/>
          <a:stretch>
            <a:fillRect/>
          </a:stretch>
        </p:blipFill>
        <p:spPr>
          <a:xfrm>
            <a:off x="633999" y="740657"/>
            <a:ext cx="6909801" cy="5113253"/>
          </a:xfrm>
          <a:prstGeom prst="rect">
            <a:avLst/>
          </a:prstGeom>
        </p:spPr>
      </p:pic>
      <p:cxnSp>
        <p:nvCxnSpPr>
          <p:cNvPr id="16" name="Straight Connector 15">
            <a:extLst>
              <a:ext uri="{FF2B5EF4-FFF2-40B4-BE49-F238E27FC236}">
                <a16:creationId xmlns:a16="http://schemas.microsoft.com/office/drawing/2014/main" id="{C947DF4A-614C-4B4C-8B80-E5B9D8E8CFE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92143" y="2085703"/>
            <a:ext cx="3566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05AE186-2774-F812-9732-30CE0BFEA676}"/>
              </a:ext>
            </a:extLst>
          </p:cNvPr>
          <p:cNvSpPr>
            <a:spLocks noGrp="1"/>
          </p:cNvSpPr>
          <p:nvPr>
            <p:ph idx="1"/>
          </p:nvPr>
        </p:nvSpPr>
        <p:spPr>
          <a:xfrm>
            <a:off x="7859485" y="2198914"/>
            <a:ext cx="3690257" cy="3670180"/>
          </a:xfrm>
        </p:spPr>
        <p:txBody>
          <a:bodyPr>
            <a:normAutofit/>
          </a:bodyPr>
          <a:lstStyle/>
          <a:p>
            <a:pPr marL="0" indent="0">
              <a:buNone/>
            </a:pPr>
            <a:endParaRPr lang="en-US" dirty="0"/>
          </a:p>
          <a:p>
            <a:pPr>
              <a:buFont typeface="Wingdings" panose="05000000000000000000" pitchFamily="2" charset="2"/>
              <a:buChar char="§"/>
            </a:pPr>
            <a:endParaRPr lang="en-US" dirty="0"/>
          </a:p>
          <a:p>
            <a:pPr>
              <a:buFont typeface="Wingdings" panose="05000000000000000000" pitchFamily="2" charset="2"/>
              <a:buChar char="§"/>
            </a:pPr>
            <a:endParaRPr lang="en-US" dirty="0"/>
          </a:p>
          <a:p>
            <a:pPr>
              <a:buFont typeface="Wingdings" panose="05000000000000000000" pitchFamily="2" charset="2"/>
              <a:buChar char="§"/>
            </a:pPr>
            <a:r>
              <a:rPr lang="en-US" dirty="0"/>
              <a:t> Based on </a:t>
            </a:r>
            <a:r>
              <a:rPr lang="en-US" dirty="0">
                <a:hlinkClick r:id="rId3"/>
              </a:rPr>
              <a:t>STM drivers</a:t>
            </a:r>
            <a:endParaRPr lang="en-US" dirty="0"/>
          </a:p>
          <a:p>
            <a:pPr>
              <a:buFont typeface="Wingdings" panose="05000000000000000000" pitchFamily="2" charset="2"/>
              <a:buChar char="§"/>
            </a:pPr>
            <a:r>
              <a:rPr lang="en-US" dirty="0"/>
              <a:t> Minimum functionality</a:t>
            </a:r>
          </a:p>
          <a:p>
            <a:pPr>
              <a:buFont typeface="Wingdings" panose="05000000000000000000" pitchFamily="2" charset="2"/>
              <a:buChar char="§"/>
            </a:pPr>
            <a:r>
              <a:rPr lang="en-US" dirty="0"/>
              <a:t> Causes blocking issues</a:t>
            </a:r>
          </a:p>
        </p:txBody>
      </p:sp>
      <p:sp>
        <p:nvSpPr>
          <p:cNvPr id="18" name="Rectangle 17">
            <a:extLst>
              <a:ext uri="{FF2B5EF4-FFF2-40B4-BE49-F238E27FC236}">
                <a16:creationId xmlns:a16="http://schemas.microsoft.com/office/drawing/2014/main" id="{1E299956-A9E7-4FC1-A0B1-D590CA9730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0" name="Rectangle 19">
            <a:extLst>
              <a:ext uri="{FF2B5EF4-FFF2-40B4-BE49-F238E27FC236}">
                <a16:creationId xmlns:a16="http://schemas.microsoft.com/office/drawing/2014/main" id="{17FC539C-B783-4B03-9F9E-D13430F3F64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248630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F87243A-F810-42AD-AA74-3FA38B1D8A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13" name="Rectangle 12">
            <a:extLst>
              <a:ext uri="{FF2B5EF4-FFF2-40B4-BE49-F238E27FC236}">
                <a16:creationId xmlns:a16="http://schemas.microsoft.com/office/drawing/2014/main" id="{E4710C0A-057C-4274-BA2D-001F1025E8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5" name="Straight Connector 14">
            <a:extLst>
              <a:ext uri="{FF2B5EF4-FFF2-40B4-BE49-F238E27FC236}">
                <a16:creationId xmlns:a16="http://schemas.microsoft.com/office/drawing/2014/main" id="{BEFAE2A0-B30D-40C7-BB2F-AE3D6D5D001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28508911-8AF6-4A7F-958D-155C5FA417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045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CD9CD4F8-76BB-4EE6-A72A-A4F8A8198A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6" y="0"/>
            <a:ext cx="4584734"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64D3EC5C-D633-70AC-FE7B-4050286FDC0D}"/>
              </a:ext>
            </a:extLst>
          </p:cNvPr>
          <p:cNvSpPr>
            <a:spLocks noGrp="1"/>
          </p:cNvSpPr>
          <p:nvPr>
            <p:ph type="title"/>
          </p:nvPr>
        </p:nvSpPr>
        <p:spPr>
          <a:xfrm>
            <a:off x="457200" y="640080"/>
            <a:ext cx="3659246" cy="2926080"/>
          </a:xfrm>
        </p:spPr>
        <p:txBody>
          <a:bodyPr vert="horz" lIns="91440" tIns="45720" rIns="91440" bIns="45720" rtlCol="0" anchor="b">
            <a:normAutofit/>
          </a:bodyPr>
          <a:lstStyle/>
          <a:p>
            <a:r>
              <a:rPr lang="en-US" dirty="0">
                <a:solidFill>
                  <a:srgbClr val="FFFFFF"/>
                </a:solidFill>
              </a:rPr>
              <a:t>HC-SR04</a:t>
            </a:r>
          </a:p>
        </p:txBody>
      </p:sp>
      <p:sp>
        <p:nvSpPr>
          <p:cNvPr id="3" name="Content Placeholder 2">
            <a:extLst>
              <a:ext uri="{FF2B5EF4-FFF2-40B4-BE49-F238E27FC236}">
                <a16:creationId xmlns:a16="http://schemas.microsoft.com/office/drawing/2014/main" id="{B52C9A98-53FE-1A7F-7059-EAE19B86161D}"/>
              </a:ext>
            </a:extLst>
          </p:cNvPr>
          <p:cNvSpPr>
            <a:spLocks noGrp="1"/>
          </p:cNvSpPr>
          <p:nvPr>
            <p:ph idx="1"/>
          </p:nvPr>
        </p:nvSpPr>
        <p:spPr>
          <a:xfrm>
            <a:off x="457200" y="3578087"/>
            <a:ext cx="3659246" cy="1554480"/>
          </a:xfrm>
        </p:spPr>
        <p:txBody>
          <a:bodyPr vert="horz" lIns="91440" tIns="45720" rIns="91440" bIns="45720" rtlCol="0">
            <a:normAutofit/>
          </a:bodyPr>
          <a:lstStyle/>
          <a:p>
            <a:pPr marL="0" indent="0">
              <a:buNone/>
            </a:pPr>
            <a:endParaRPr lang="en-US" sz="1500" cap="all" spc="200" dirty="0">
              <a:solidFill>
                <a:srgbClr val="FFFFFF"/>
              </a:solidFill>
              <a:latin typeface="+mj-lt"/>
            </a:endParaRPr>
          </a:p>
        </p:txBody>
      </p:sp>
      <p:sp>
        <p:nvSpPr>
          <p:cNvPr id="21" name="Rectangle 20">
            <a:extLst>
              <a:ext uri="{FF2B5EF4-FFF2-40B4-BE49-F238E27FC236}">
                <a16:creationId xmlns:a16="http://schemas.microsoft.com/office/drawing/2014/main" id="{B3571E7A-6F77-40FC-B29C-21FB8D754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8475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3" name="Rectangle 22">
            <a:extLst>
              <a:ext uri="{FF2B5EF4-FFF2-40B4-BE49-F238E27FC236}">
                <a16:creationId xmlns:a16="http://schemas.microsoft.com/office/drawing/2014/main" id="{9D769687-EAF6-4372-9E47-6B4890C37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321732"/>
            <a:ext cx="3654966" cy="367484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23703E21-EA0D-681B-E87B-A05436C234D6}"/>
              </a:ext>
            </a:extLst>
          </p:cNvPr>
          <p:cNvPicPr>
            <a:picLocks noChangeAspect="1"/>
          </p:cNvPicPr>
          <p:nvPr/>
        </p:nvPicPr>
        <p:blipFill>
          <a:blip r:embed="rId3"/>
          <a:stretch>
            <a:fillRect/>
          </a:stretch>
        </p:blipFill>
        <p:spPr>
          <a:xfrm>
            <a:off x="5128565" y="977568"/>
            <a:ext cx="3328416" cy="2363175"/>
          </a:xfrm>
          <a:prstGeom prst="rect">
            <a:avLst/>
          </a:prstGeom>
        </p:spPr>
      </p:pic>
      <p:sp>
        <p:nvSpPr>
          <p:cNvPr id="25" name="Rectangle 24">
            <a:extLst>
              <a:ext uri="{FF2B5EF4-FFF2-40B4-BE49-F238E27FC236}">
                <a16:creationId xmlns:a16="http://schemas.microsoft.com/office/drawing/2014/main" id="{079C6E80-D8C1-448A-896C-DD09EF22924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8534" y="321732"/>
            <a:ext cx="3088456" cy="21082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CF3FBA5-8829-4A8F-9C54-C661520F70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98288" y="2617577"/>
            <a:ext cx="3068701" cy="3809118"/>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ED468CB-9E42-26A3-440F-ADDA6DBF0CD9}"/>
              </a:ext>
            </a:extLst>
          </p:cNvPr>
          <p:cNvPicPr>
            <a:picLocks noChangeAspect="1"/>
          </p:cNvPicPr>
          <p:nvPr/>
        </p:nvPicPr>
        <p:blipFill>
          <a:blip r:embed="rId4"/>
          <a:stretch>
            <a:fillRect/>
          </a:stretch>
        </p:blipFill>
        <p:spPr>
          <a:xfrm>
            <a:off x="8961038" y="3150536"/>
            <a:ext cx="2743200" cy="2743200"/>
          </a:xfrm>
          <a:prstGeom prst="rect">
            <a:avLst/>
          </a:prstGeom>
        </p:spPr>
      </p:pic>
      <p:sp>
        <p:nvSpPr>
          <p:cNvPr id="29" name="Rectangle 28">
            <a:extLst>
              <a:ext uri="{FF2B5EF4-FFF2-40B4-BE49-F238E27FC236}">
                <a16:creationId xmlns:a16="http://schemas.microsoft.com/office/drawing/2014/main" id="{A5906F46-0376-4A54-B1DD-5DC0200D6C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65290" y="4157448"/>
            <a:ext cx="3654966" cy="2302337"/>
          </a:xfrm>
          <a:prstGeom prst="rect">
            <a:avLst/>
          </a:prstGeom>
          <a:solidFill>
            <a:srgbClr val="FFFFFF"/>
          </a:solidFill>
          <a:ln w="63500">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Diagram&#10;&#10;Description automatically generated">
            <a:extLst>
              <a:ext uri="{FF2B5EF4-FFF2-40B4-BE49-F238E27FC236}">
                <a16:creationId xmlns:a16="http://schemas.microsoft.com/office/drawing/2014/main" id="{2258850A-2D79-FB98-4DF5-11184C612A95}"/>
              </a:ext>
            </a:extLst>
          </p:cNvPr>
          <p:cNvPicPr>
            <a:picLocks noChangeAspect="1"/>
          </p:cNvPicPr>
          <p:nvPr/>
        </p:nvPicPr>
        <p:blipFill>
          <a:blip r:embed="rId5"/>
          <a:stretch>
            <a:fillRect/>
          </a:stretch>
        </p:blipFill>
        <p:spPr>
          <a:xfrm>
            <a:off x="5138266" y="4503487"/>
            <a:ext cx="3313507" cy="1607050"/>
          </a:xfrm>
          <a:prstGeom prst="rect">
            <a:avLst/>
          </a:prstGeom>
        </p:spPr>
      </p:pic>
      <p:sp>
        <p:nvSpPr>
          <p:cNvPr id="7" name="Rectangle 6">
            <a:extLst>
              <a:ext uri="{FF2B5EF4-FFF2-40B4-BE49-F238E27FC236}">
                <a16:creationId xmlns:a16="http://schemas.microsoft.com/office/drawing/2014/main" id="{C5D3295A-B447-89E6-2C60-D358A0AA49BE}"/>
              </a:ext>
            </a:extLst>
          </p:cNvPr>
          <p:cNvSpPr/>
          <p:nvPr/>
        </p:nvSpPr>
        <p:spPr>
          <a:xfrm>
            <a:off x="5458691" y="1023669"/>
            <a:ext cx="1052945" cy="25094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Tree>
    <p:extLst>
      <p:ext uri="{BB962C8B-B14F-4D97-AF65-F5344CB8AC3E}">
        <p14:creationId xmlns:p14="http://schemas.microsoft.com/office/powerpoint/2010/main" val="118020826"/>
      </p:ext>
    </p:extLst>
  </p:cSld>
  <p:clrMapOvr>
    <a:masterClrMapping/>
  </p:clrMapOvr>
</p:sld>
</file>

<file path=ppt/theme/theme1.xml><?xml version="1.0" encoding="utf-8"?>
<a:theme xmlns:a="http://schemas.openxmlformats.org/drawingml/2006/main" name="Retrospect">
  <a:themeElements>
    <a:clrScheme name="Retrospect">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TM02900769[[fn=Retrospect]]</Template>
  <TotalTime>1569</TotalTime>
  <Words>269</Words>
  <Application>Microsoft Office PowerPoint</Application>
  <PresentationFormat>Widescreen</PresentationFormat>
  <Paragraphs>49</Paragraphs>
  <Slides>10</Slides>
  <Notes>5</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10</vt:i4>
      </vt:variant>
    </vt:vector>
  </HeadingPairs>
  <TitlesOfParts>
    <vt:vector size="16" baseType="lpstr">
      <vt:lpstr>Calibri</vt:lpstr>
      <vt:lpstr>Calibri Light</vt:lpstr>
      <vt:lpstr>Cambria Math</vt:lpstr>
      <vt:lpstr>Times New Roman</vt:lpstr>
      <vt:lpstr>Wingdings</vt:lpstr>
      <vt:lpstr>Retrospect</vt:lpstr>
      <vt:lpstr>Maze Solving Robot</vt:lpstr>
      <vt:lpstr>Master’s Project</vt:lpstr>
      <vt:lpstr>ME 615: Mechatronics Project</vt:lpstr>
      <vt:lpstr>PowerPoint Presentation</vt:lpstr>
      <vt:lpstr>Raspberry Pi Pico W</vt:lpstr>
      <vt:lpstr>Time of Flight Sensors</vt:lpstr>
      <vt:lpstr>Sparkfun Distance Sensor (VL53L1X)</vt:lpstr>
      <vt:lpstr>VL53L1X Driver</vt:lpstr>
      <vt:lpstr>HC-SR04</vt:lpstr>
      <vt:lpstr>Romi Encoder Pair Kit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Distance Sensors</dc:title>
  <dc:creator>Zakary Oster</dc:creator>
  <cp:lastModifiedBy>Zakary Oster</cp:lastModifiedBy>
  <cp:revision>12</cp:revision>
  <dcterms:created xsi:type="dcterms:W3CDTF">2023-10-06T15:00:57Z</dcterms:created>
  <dcterms:modified xsi:type="dcterms:W3CDTF">2023-10-09T19:20:12Z</dcterms:modified>
</cp:coreProperties>
</file>